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8" r:id="rId4"/>
    <p:sldId id="265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66" r:id="rId15"/>
    <p:sldId id="26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C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737" autoAdjust="0"/>
  </p:normalViewPr>
  <p:slideViewPr>
    <p:cSldViewPr snapToGrid="0">
      <p:cViewPr varScale="1">
        <p:scale>
          <a:sx n="81" d="100"/>
          <a:sy n="81" d="100"/>
        </p:scale>
        <p:origin x="523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3390F6C2-EE65-4236-8AC7-975F0B7BCF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5" name="图片 4" descr="00000">
            <a:extLst>
              <a:ext uri="{FF2B5EF4-FFF2-40B4-BE49-F238E27FC236}">
                <a16:creationId xmlns:a16="http://schemas.microsoft.com/office/drawing/2014/main" id="{395499DE-4B0A-40D2-B859-9E950C813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D1177D-0365-4766-B08A-2BB0FE8CA3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5488" y="1306513"/>
            <a:ext cx="9405937" cy="4702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0509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00000">
            <a:extLst>
              <a:ext uri="{FF2B5EF4-FFF2-40B4-BE49-F238E27FC236}">
                <a16:creationId xmlns:a16="http://schemas.microsoft.com/office/drawing/2014/main" id="{B35AFC30-930D-4240-BB8F-EC7C493F6F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6" name="文本占位符 16">
            <a:extLst>
              <a:ext uri="{FF2B5EF4-FFF2-40B4-BE49-F238E27FC236}">
                <a16:creationId xmlns:a16="http://schemas.microsoft.com/office/drawing/2014/main" id="{9D3677A8-B14B-43CB-8CB2-EC979A30AA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7" name="文本占位符 14">
            <a:extLst>
              <a:ext uri="{FF2B5EF4-FFF2-40B4-BE49-F238E27FC236}">
                <a16:creationId xmlns:a16="http://schemas.microsoft.com/office/drawing/2014/main" id="{10F4E61E-1DBF-4008-817F-4341201900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2075" y="1187767"/>
            <a:ext cx="9447849" cy="272986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9F8A372-AADD-4F56-8F5E-2BBF709C5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162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2AB60E04-C116-4FB9-90D8-F06F7141B9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867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8">
            <a:extLst>
              <a:ext uri="{FF2B5EF4-FFF2-40B4-BE49-F238E27FC236}">
                <a16:creationId xmlns:a16="http://schemas.microsoft.com/office/drawing/2014/main" id="{00DA8D9A-3961-4B4B-B9B7-142C750326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5725" y="4028439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9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66ACDDEC-C7DB-4080-B65B-A742600133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431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4" name="图片 3" descr="00000">
            <a:extLst>
              <a:ext uri="{FF2B5EF4-FFF2-40B4-BE49-F238E27FC236}">
                <a16:creationId xmlns:a16="http://schemas.microsoft.com/office/drawing/2014/main" id="{C758FD43-35F7-4284-9760-5B70CD3C1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D3D5864-915E-44C7-952B-18E706789E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9701" y="1665781"/>
            <a:ext cx="7825740" cy="45921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14">
            <a:extLst>
              <a:ext uri="{FF2B5EF4-FFF2-40B4-BE49-F238E27FC236}">
                <a16:creationId xmlns:a16="http://schemas.microsoft.com/office/drawing/2014/main" id="{FE99E390-1758-45AB-82B6-3DB976E4EF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3065" y="1163672"/>
            <a:ext cx="4985385" cy="5021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760529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E5C7CF6-7666-472D-91A5-9CBD5D55EDF8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812670B-DE43-4EFC-A7EE-50E5A66683B3}"/>
              </a:ext>
            </a:extLst>
          </p:cNvPr>
          <p:cNvGrpSpPr/>
          <p:nvPr userDrawn="1"/>
        </p:nvGrpSpPr>
        <p:grpSpPr>
          <a:xfrm>
            <a:off x="2392045" y="1304290"/>
            <a:ext cx="4664710" cy="3159756"/>
            <a:chOff x="1991" y="834"/>
            <a:chExt cx="7346" cy="497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82F4C6-9648-4704-877F-34F7591B73ED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A23C81-1F03-4C24-A298-3B012934D6F3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06DDED-8DB4-4B51-848C-25A5738033BB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A502F0-24F0-4604-B1FD-D242C89EF7F6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24EF967-5064-4642-851A-8BF82D5B3A16}"/>
                </a:ext>
              </a:extLst>
            </p:cNvPr>
            <p:cNvGrpSpPr/>
            <p:nvPr/>
          </p:nvGrpSpPr>
          <p:grpSpPr>
            <a:xfrm>
              <a:off x="1991" y="2827"/>
              <a:ext cx="7346" cy="2983"/>
              <a:chOff x="6590347" y="1309099"/>
              <a:chExt cx="4164179" cy="1690820"/>
            </a:xfrm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0665D864-1C25-48CA-8914-27D09B255779}"/>
                  </a:ext>
                </a:extLst>
              </p:cNvPr>
              <p:cNvSpPr/>
              <p:nvPr/>
            </p:nvSpPr>
            <p:spPr>
              <a:xfrm>
                <a:off x="6590347" y="1309099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60A4AE8A-2767-4285-B5C9-742A9BEE6BFA}"/>
                  </a:ext>
                </a:extLst>
              </p:cNvPr>
              <p:cNvSpPr/>
              <p:nvPr/>
            </p:nvSpPr>
            <p:spPr>
              <a:xfrm flipH="1" flipV="1">
                <a:off x="9942520" y="2387938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5AFFD52-6AAA-46AD-B3D8-DA6AADA52F8C}"/>
                </a:ext>
              </a:extLst>
            </p:cNvPr>
            <p:cNvSpPr txBox="1"/>
            <p:nvPr/>
          </p:nvSpPr>
          <p:spPr>
            <a:xfrm>
              <a:off x="2678" y="3473"/>
              <a:ext cx="5992" cy="1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600" b="1" spc="500" dirty="0">
                  <a:solidFill>
                    <a:schemeClr val="bg1"/>
                  </a:solidFill>
                  <a:cs typeface="+mn-ea"/>
                  <a:sym typeface="+mn-lt"/>
                </a:rPr>
                <a:t>谢谢学习</a:t>
              </a:r>
            </a:p>
          </p:txBody>
        </p:sp>
      </p:grpSp>
      <p:pic>
        <p:nvPicPr>
          <p:cNvPr id="17" name="图片 16" descr="热气球jkjk">
            <a:extLst>
              <a:ext uri="{FF2B5EF4-FFF2-40B4-BE49-F238E27FC236}">
                <a16:creationId xmlns:a16="http://schemas.microsoft.com/office/drawing/2014/main" id="{075AFF86-6527-454A-BB1F-E502076808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193675" y="-226695"/>
            <a:ext cx="1562100" cy="1900555"/>
          </a:xfrm>
          <a:prstGeom prst="rect">
            <a:avLst/>
          </a:prstGeom>
        </p:spPr>
      </p:pic>
      <p:pic>
        <p:nvPicPr>
          <p:cNvPr id="18" name="图片 17" descr="热气球jkjk">
            <a:extLst>
              <a:ext uri="{FF2B5EF4-FFF2-40B4-BE49-F238E27FC236}">
                <a16:creationId xmlns:a16="http://schemas.microsoft.com/office/drawing/2014/main" id="{7A411B09-1A74-4960-A80C-0B0FC052D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783955" y="3882390"/>
            <a:ext cx="2298065" cy="2621915"/>
          </a:xfrm>
          <a:prstGeom prst="rect">
            <a:avLst/>
          </a:prstGeom>
        </p:spPr>
      </p:pic>
      <p:pic>
        <p:nvPicPr>
          <p:cNvPr id="19" name="内容占位符 23" descr="热气球jkjk">
            <a:extLst>
              <a:ext uri="{FF2B5EF4-FFF2-40B4-BE49-F238E27FC236}">
                <a16:creationId xmlns:a16="http://schemas.microsoft.com/office/drawing/2014/main" id="{899B06F2-FA13-4422-A6C1-84786859C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416925" y="-935355"/>
            <a:ext cx="4351655" cy="43516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AFB8BF96-64B1-4534-90C7-3C94C3FB9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0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D9A89FC8-5A33-426C-A230-3931DB36F0D3}"/>
              </a:ext>
            </a:extLst>
          </p:cNvPr>
          <p:cNvSpPr/>
          <p:nvPr userDrawn="1"/>
        </p:nvSpPr>
        <p:spPr>
          <a:xfrm>
            <a:off x="727075" y="826452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AE6175C-ED55-47B0-9FA2-A23E5F79707C}"/>
              </a:ext>
            </a:extLst>
          </p:cNvPr>
          <p:cNvGrpSpPr/>
          <p:nvPr userDrawn="1"/>
        </p:nvGrpSpPr>
        <p:grpSpPr>
          <a:xfrm>
            <a:off x="2271395" y="1268095"/>
            <a:ext cx="4664710" cy="3365500"/>
            <a:chOff x="1991" y="834"/>
            <a:chExt cx="7346" cy="5300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0B1B166-3EE9-4E59-AA62-FED968ED798F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F677ED5-939A-4574-8F8B-2D2768681D3D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B113C84-A1F0-4127-8259-B652E41D9A5E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19C8D38-002B-435E-BC32-BF619BB202FC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12EC4CA-6479-45AD-B075-8F2A244C0469}"/>
                </a:ext>
              </a:extLst>
            </p:cNvPr>
            <p:cNvGrpSpPr/>
            <p:nvPr/>
          </p:nvGrpSpPr>
          <p:grpSpPr>
            <a:xfrm>
              <a:off x="1991" y="2503"/>
              <a:ext cx="7346" cy="3631"/>
              <a:chOff x="6590347" y="1125445"/>
              <a:chExt cx="4164179" cy="2058128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4CE65226-9B02-4D2C-89AB-98FB696F3792}"/>
                  </a:ext>
                </a:extLst>
              </p:cNvPr>
              <p:cNvSpPr/>
              <p:nvPr/>
            </p:nvSpPr>
            <p:spPr>
              <a:xfrm>
                <a:off x="6590347" y="1125445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A76A35E4-A5E0-4E63-B863-259090847C34}"/>
                  </a:ext>
                </a:extLst>
              </p:cNvPr>
              <p:cNvSpPr/>
              <p:nvPr/>
            </p:nvSpPr>
            <p:spPr>
              <a:xfrm flipH="1" flipV="1">
                <a:off x="9942520" y="2571592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8" name="图片 47" descr="热气球jkjk">
            <a:extLst>
              <a:ext uri="{FF2B5EF4-FFF2-40B4-BE49-F238E27FC236}">
                <a16:creationId xmlns:a16="http://schemas.microsoft.com/office/drawing/2014/main" id="{61232830-A9B3-4318-901C-B503DE633F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663305" y="3858260"/>
            <a:ext cx="2298065" cy="2621915"/>
          </a:xfrm>
          <a:prstGeom prst="rect">
            <a:avLst/>
          </a:prstGeom>
        </p:spPr>
      </p:pic>
      <p:pic>
        <p:nvPicPr>
          <p:cNvPr id="49" name="内容占位符 23" descr="热气球jkjk">
            <a:extLst>
              <a:ext uri="{FF2B5EF4-FFF2-40B4-BE49-F238E27FC236}">
                <a16:creationId xmlns:a16="http://schemas.microsoft.com/office/drawing/2014/main" id="{FAD39CB9-2D21-4537-8A4A-BBE9119B94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260080" y="-959485"/>
            <a:ext cx="4351655" cy="4351655"/>
          </a:xfrm>
          <a:prstGeom prst="rect">
            <a:avLst/>
          </a:prstGeom>
        </p:spPr>
      </p:pic>
      <p:pic>
        <p:nvPicPr>
          <p:cNvPr id="51" name="图片 50" descr="00000">
            <a:extLst>
              <a:ext uri="{FF2B5EF4-FFF2-40B4-BE49-F238E27FC236}">
                <a16:creationId xmlns:a16="http://schemas.microsoft.com/office/drawing/2014/main" id="{889A55D7-4EBF-46B2-B613-A2D57E786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22C903B1-FD19-49D0-8AAA-2FAC2A98C7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6031" y="2771775"/>
            <a:ext cx="4141470" cy="1555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ea typeface="字魂105号-简雅黑" panose="00000500000000000000"/>
              </a:defRPr>
            </a:lvl1pPr>
            <a:lvl2pPr marL="457200" indent="0">
              <a:buNone/>
              <a:defRPr>
                <a:solidFill>
                  <a:schemeClr val="bg1"/>
                </a:solidFill>
                <a:ea typeface="字魂105号-简雅黑" panose="00000500000000000000"/>
              </a:defRPr>
            </a:lvl2pPr>
            <a:lvl3pPr>
              <a:defRPr>
                <a:solidFill>
                  <a:schemeClr val="bg1"/>
                </a:solidFill>
                <a:ea typeface="字魂105号-简雅黑" panose="00000500000000000000"/>
              </a:defRPr>
            </a:lvl3pPr>
            <a:lvl4pPr>
              <a:defRPr>
                <a:solidFill>
                  <a:schemeClr val="bg1"/>
                </a:solidFill>
                <a:ea typeface="字魂105号-简雅黑" panose="00000500000000000000"/>
              </a:defRPr>
            </a:lvl4pPr>
            <a:lvl5pPr>
              <a:defRPr>
                <a:solidFill>
                  <a:schemeClr val="bg1"/>
                </a:solidFill>
                <a:ea typeface="字魂105号-简雅黑" panose="00000500000000000000"/>
              </a:defRPr>
            </a:lvl5pPr>
          </a:lstStyle>
          <a:p>
            <a:pPr lvl="0"/>
            <a:r>
              <a:rPr lang="zh-CN" altLang="en-US" dirty="0"/>
              <a:t>课程标题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EE424503-DED1-4EC1-8823-19CBDF510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2231" y="4835525"/>
            <a:ext cx="4065270" cy="466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小课名称</a:t>
            </a:r>
          </a:p>
        </p:txBody>
      </p:sp>
    </p:spTree>
    <p:extLst>
      <p:ext uri="{BB962C8B-B14F-4D97-AF65-F5344CB8AC3E}">
        <p14:creationId xmlns:p14="http://schemas.microsoft.com/office/powerpoint/2010/main" val="317260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1D09C98-83B7-4C5E-AF3A-FA8CB408AE29}"/>
              </a:ext>
            </a:extLst>
          </p:cNvPr>
          <p:cNvSpPr/>
          <p:nvPr userDrawn="1"/>
        </p:nvSpPr>
        <p:spPr>
          <a:xfrm>
            <a:off x="873760" y="82613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730441-72FB-49A7-821E-CA5CB4C0BD86}"/>
              </a:ext>
            </a:extLst>
          </p:cNvPr>
          <p:cNvSpPr txBox="1"/>
          <p:nvPr userDrawn="1"/>
        </p:nvSpPr>
        <p:spPr>
          <a:xfrm>
            <a:off x="1341755" y="1193800"/>
            <a:ext cx="408698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CONTENTS</a:t>
            </a:r>
            <a:endParaRPr lang="zh-CN" altLang="en-US" dirty="0"/>
          </a:p>
          <a:p>
            <a:r>
              <a:rPr lang="zh-CN" altLang="en-US" sz="32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9D46544-0B3B-40BB-BB46-9EF3FC265151}"/>
              </a:ext>
            </a:extLst>
          </p:cNvPr>
          <p:cNvSpPr/>
          <p:nvPr userDrawn="1"/>
        </p:nvSpPr>
        <p:spPr>
          <a:xfrm>
            <a:off x="1341755" y="1122680"/>
            <a:ext cx="1920875" cy="1920875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pic>
        <p:nvPicPr>
          <p:cNvPr id="19" name="图片 18" descr="热气球jkjk">
            <a:extLst>
              <a:ext uri="{FF2B5EF4-FFF2-40B4-BE49-F238E27FC236}">
                <a16:creationId xmlns:a16="http://schemas.microsoft.com/office/drawing/2014/main" id="{EEA714CF-CA66-4A6B-8055-882F1F131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9460230" y="647700"/>
            <a:ext cx="1562100" cy="19005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7EF399D3-98A3-4809-80C9-869505B3DC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7F6D503D-DED3-4D8A-86E3-DD60B2F8C4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2990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Part1 </a:t>
            </a:r>
            <a:r>
              <a:rPr lang="zh-CN" altLang="en-US" dirty="0"/>
              <a:t>章节名</a:t>
            </a:r>
          </a:p>
        </p:txBody>
      </p:sp>
      <p:sp>
        <p:nvSpPr>
          <p:cNvPr id="25" name="文本占位符 22">
            <a:extLst>
              <a:ext uri="{FF2B5EF4-FFF2-40B4-BE49-F238E27FC236}">
                <a16:creationId xmlns:a16="http://schemas.microsoft.com/office/drawing/2014/main" id="{523AB6B2-E9F9-4EBF-A577-0802FB523F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32990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Part3 </a:t>
            </a:r>
            <a:r>
              <a:rPr lang="zh-CN" altLang="en-US" dirty="0"/>
              <a:t>章节名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id="{EFE92CFE-9498-4C4E-99AF-6FCDD7679F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2990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Part5 </a:t>
            </a:r>
            <a:r>
              <a:rPr lang="zh-CN" altLang="en-US" dirty="0"/>
              <a:t>章节名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77EB4384-36AB-41FC-B25D-90B95C0B5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9937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Part2 </a:t>
            </a:r>
            <a:r>
              <a:rPr lang="zh-CN" altLang="en-US" dirty="0"/>
              <a:t>章节名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2F4CBF70-6DDF-4C06-BE12-0E97D9FB2E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9937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Part4 </a:t>
            </a:r>
            <a:r>
              <a:rPr lang="zh-CN" altLang="en-US" dirty="0"/>
              <a:t>章节名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id="{AF2A3454-2046-4A88-AD54-FEDD2BF650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9937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Part6 </a:t>
            </a:r>
            <a:r>
              <a:rPr lang="zh-CN" altLang="en-US" dirty="0"/>
              <a:t>章节名</a:t>
            </a:r>
          </a:p>
        </p:txBody>
      </p:sp>
    </p:spTree>
    <p:extLst>
      <p:ext uri="{BB962C8B-B14F-4D97-AF65-F5344CB8AC3E}">
        <p14:creationId xmlns:p14="http://schemas.microsoft.com/office/powerpoint/2010/main" val="417565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6F4C402-9FF6-4F4E-80BE-8EF45AD8F357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E9C9665-AB62-44F6-B3ED-0A24CA18C148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9EAEC9-337C-4B14-9E9C-49C0434C15CF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pic>
        <p:nvPicPr>
          <p:cNvPr id="13" name="内容占位符 9" descr="套图">
            <a:extLst>
              <a:ext uri="{FF2B5EF4-FFF2-40B4-BE49-F238E27FC236}">
                <a16:creationId xmlns:a16="http://schemas.microsoft.com/office/drawing/2014/main" id="{35C03A93-CFF5-4013-A267-03D851ECC2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3313" r="55972" b="34241"/>
          <a:stretch>
            <a:fillRect/>
          </a:stretch>
        </p:blipFill>
        <p:spPr>
          <a:xfrm>
            <a:off x="9647555" y="3475990"/>
            <a:ext cx="2543810" cy="340106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B48E71-2189-49E0-AE2C-ADC3DABDE0D4}"/>
              </a:ext>
            </a:extLst>
          </p:cNvPr>
          <p:cNvGrpSpPr/>
          <p:nvPr userDrawn="1"/>
        </p:nvGrpSpPr>
        <p:grpSpPr>
          <a:xfrm>
            <a:off x="819150" y="53467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B66434AB-6C46-49F3-BF57-5A9C55F44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16E92B56-C934-4E08-BAE6-8CC0BB6C9B9D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B7293F-1876-4173-AC82-6968EAAB797D}"/>
              </a:ext>
            </a:extLst>
          </p:cNvPr>
          <p:cNvGrpSpPr/>
          <p:nvPr userDrawn="1"/>
        </p:nvGrpSpPr>
        <p:grpSpPr>
          <a:xfrm>
            <a:off x="1597660" y="213550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656FE016-153B-490F-BB6C-FC0C631FB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8E320064-5271-4DA3-97F1-FBD2DDBEE4CD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1D1FC96-BB7C-483F-9042-FC2FB595BCCA}"/>
              </a:ext>
            </a:extLst>
          </p:cNvPr>
          <p:cNvGrpSpPr/>
          <p:nvPr userDrawn="1"/>
        </p:nvGrpSpPr>
        <p:grpSpPr>
          <a:xfrm rot="20880000">
            <a:off x="103505" y="165798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0F52F3D4-181B-4FD8-90DB-6E02F67CA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E3742C9F-3D29-4232-B6C1-F0CDD5EC69A9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 descr="00000">
            <a:extLst>
              <a:ext uri="{FF2B5EF4-FFF2-40B4-BE49-F238E27FC236}">
                <a16:creationId xmlns:a16="http://schemas.microsoft.com/office/drawing/2014/main" id="{E7090EE5-519D-4A2E-BB05-389D2915F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95D888B2-5620-41C7-B389-758FC228D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4A0A3667-D2D0-4E57-83C7-1C7E173998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388324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4E6F7A0-C085-41C0-8314-F1C11367D24C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BC135A-3653-4E35-812D-00794CC856E9}"/>
              </a:ext>
            </a:extLst>
          </p:cNvPr>
          <p:cNvGrpSpPr/>
          <p:nvPr userDrawn="1"/>
        </p:nvGrpSpPr>
        <p:grpSpPr>
          <a:xfrm>
            <a:off x="9587230" y="17399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9B29A109-BC86-4468-B656-51A081F1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F451EA50-C9D9-46D4-B061-0680E8C3F907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2FF226-A0DC-4083-B09A-37AE78D85C4C}"/>
              </a:ext>
            </a:extLst>
          </p:cNvPr>
          <p:cNvGrpSpPr/>
          <p:nvPr userDrawn="1"/>
        </p:nvGrpSpPr>
        <p:grpSpPr>
          <a:xfrm>
            <a:off x="10365740" y="177482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55F97CAC-03C0-4A64-B7F7-CAD4A028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1822D1C6-B82C-4EF9-BF19-5DFE1E7E876C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3DD5EE-AFD6-4EFD-845F-8FA6D22CBC13}"/>
              </a:ext>
            </a:extLst>
          </p:cNvPr>
          <p:cNvGrpSpPr/>
          <p:nvPr userDrawn="1"/>
        </p:nvGrpSpPr>
        <p:grpSpPr>
          <a:xfrm rot="20880000">
            <a:off x="8871585" y="129730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BD823F91-779F-467A-A5E9-768BCAA20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43C4EF3A-EB0E-4088-93B3-7CBBAA1BE5E5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CCF520A9-77A8-4C06-B4D1-BB139A9D77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2" t="-554" r="3060" b="68924"/>
          <a:stretch>
            <a:fillRect/>
          </a:stretch>
        </p:blipFill>
        <p:spPr>
          <a:xfrm>
            <a:off x="-612775" y="3495675"/>
            <a:ext cx="3869690" cy="3400425"/>
          </a:xfrm>
          <a:prstGeom prst="rect">
            <a:avLst/>
          </a:prstGeom>
        </p:spPr>
      </p:pic>
      <p:pic>
        <p:nvPicPr>
          <p:cNvPr id="24" name="图片 23" descr="00000">
            <a:extLst>
              <a:ext uri="{FF2B5EF4-FFF2-40B4-BE49-F238E27FC236}">
                <a16:creationId xmlns:a16="http://schemas.microsoft.com/office/drawing/2014/main" id="{C819664C-8569-478D-BA59-156A0C01D7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3FA475C4-6E86-4F5D-AC28-C453331FD62D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474D63-C7F7-486A-A782-E1C3063BE337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DA693849-8EF6-4439-97A0-93B77E28FB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8" name="文本占位符 26">
            <a:extLst>
              <a:ext uri="{FF2B5EF4-FFF2-40B4-BE49-F238E27FC236}">
                <a16:creationId xmlns:a16="http://schemas.microsoft.com/office/drawing/2014/main" id="{5A03A0FB-20D0-4C10-BCD1-03E6D8C8DE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420976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0144F3B-05CE-43DC-A296-3438346D68DE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D0BC50-3131-4E72-87D4-D8843D7C7838}"/>
              </a:ext>
            </a:extLst>
          </p:cNvPr>
          <p:cNvGrpSpPr/>
          <p:nvPr userDrawn="1"/>
        </p:nvGrpSpPr>
        <p:grpSpPr>
          <a:xfrm>
            <a:off x="9587230" y="155575"/>
            <a:ext cx="1320165" cy="2771140"/>
            <a:chOff x="4350" y="1664"/>
            <a:chExt cx="1760" cy="3694"/>
          </a:xfrm>
        </p:grpSpPr>
        <p:pic>
          <p:nvPicPr>
            <p:cNvPr id="17" name="图片 16" descr="棒棒糖">
              <a:extLst>
                <a:ext uri="{FF2B5EF4-FFF2-40B4-BE49-F238E27FC236}">
                  <a16:creationId xmlns:a16="http://schemas.microsoft.com/office/drawing/2014/main" id="{44B2E2FC-8781-478A-AA26-4BA0811F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8" name="任意多边形 18">
              <a:extLst>
                <a:ext uri="{FF2B5EF4-FFF2-40B4-BE49-F238E27FC236}">
                  <a16:creationId xmlns:a16="http://schemas.microsoft.com/office/drawing/2014/main" id="{46264F50-9766-4C44-B0C8-B34BAFCC5F86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24C2BB-3449-4670-A16D-DA1273695ABC}"/>
              </a:ext>
            </a:extLst>
          </p:cNvPr>
          <p:cNvGrpSpPr/>
          <p:nvPr userDrawn="1"/>
        </p:nvGrpSpPr>
        <p:grpSpPr>
          <a:xfrm>
            <a:off x="10365740" y="1756410"/>
            <a:ext cx="825500" cy="1480185"/>
            <a:chOff x="645" y="5430"/>
            <a:chExt cx="1300" cy="2331"/>
          </a:xfrm>
        </p:grpSpPr>
        <p:pic>
          <p:nvPicPr>
            <p:cNvPr id="20" name="图片 19" descr="棒棒糖">
              <a:extLst>
                <a:ext uri="{FF2B5EF4-FFF2-40B4-BE49-F238E27FC236}">
                  <a16:creationId xmlns:a16="http://schemas.microsoft.com/office/drawing/2014/main" id="{EFA38248-BC68-4BCF-B609-D9C75108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任意多边形 21">
              <a:extLst>
                <a:ext uri="{FF2B5EF4-FFF2-40B4-BE49-F238E27FC236}">
                  <a16:creationId xmlns:a16="http://schemas.microsoft.com/office/drawing/2014/main" id="{4990C6B2-63DE-4D9E-910A-9A9A684E0BB3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606C480-90EE-4B6A-A51C-0CF02868682E}"/>
              </a:ext>
            </a:extLst>
          </p:cNvPr>
          <p:cNvGrpSpPr/>
          <p:nvPr userDrawn="1"/>
        </p:nvGrpSpPr>
        <p:grpSpPr>
          <a:xfrm rot="20880000">
            <a:off x="8871585" y="1278890"/>
            <a:ext cx="996315" cy="1878965"/>
            <a:chOff x="12061" y="589"/>
            <a:chExt cx="2072" cy="3906"/>
          </a:xfrm>
        </p:grpSpPr>
        <p:pic>
          <p:nvPicPr>
            <p:cNvPr id="23" name="图片 22" descr="棒棒糖">
              <a:extLst>
                <a:ext uri="{FF2B5EF4-FFF2-40B4-BE49-F238E27FC236}">
                  <a16:creationId xmlns:a16="http://schemas.microsoft.com/office/drawing/2014/main" id="{DCE0EE7E-68F2-46F7-BB72-C5C93D1F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任意多边形 31">
              <a:extLst>
                <a:ext uri="{FF2B5EF4-FFF2-40B4-BE49-F238E27FC236}">
                  <a16:creationId xmlns:a16="http://schemas.microsoft.com/office/drawing/2014/main" id="{65A0B95E-0CF0-4B29-8B5F-528B0EEFA83E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F373A3A-97DC-4A7B-8E8B-25D556227D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8" t="66870" r="1778" b="1500"/>
          <a:stretch>
            <a:fillRect/>
          </a:stretch>
        </p:blipFill>
        <p:spPr>
          <a:xfrm>
            <a:off x="149273" y="3957107"/>
            <a:ext cx="2595623" cy="2579271"/>
          </a:xfrm>
          <a:prstGeom prst="rect">
            <a:avLst/>
          </a:prstGeom>
        </p:spPr>
      </p:pic>
      <p:pic>
        <p:nvPicPr>
          <p:cNvPr id="26" name="图片 25" descr="00000">
            <a:extLst>
              <a:ext uri="{FF2B5EF4-FFF2-40B4-BE49-F238E27FC236}">
                <a16:creationId xmlns:a16="http://schemas.microsoft.com/office/drawing/2014/main" id="{8F895EE7-8CF2-4907-A8EA-D9756195F3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2C0044B4-0523-48EB-98C0-B31E5A42C3B5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76D3D84-9CBE-48D5-9373-22DBCB064C20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9" name="文本占位符 24">
            <a:extLst>
              <a:ext uri="{FF2B5EF4-FFF2-40B4-BE49-F238E27FC236}">
                <a16:creationId xmlns:a16="http://schemas.microsoft.com/office/drawing/2014/main" id="{563C9077-B532-4948-8B23-A45825007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30" name="文本占位符 26">
            <a:extLst>
              <a:ext uri="{FF2B5EF4-FFF2-40B4-BE49-F238E27FC236}">
                <a16:creationId xmlns:a16="http://schemas.microsoft.com/office/drawing/2014/main" id="{9D3D3ABE-40F8-476E-A5B7-D7D7D89EE7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126153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重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7FACEDC9-EC6C-45CF-AA03-84FECB13A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" y="1560195"/>
            <a:ext cx="4705985" cy="4069715"/>
          </a:xfrm>
          <a:prstGeom prst="rect">
            <a:avLst/>
          </a:prstGeom>
        </p:spPr>
      </p:pic>
      <p:pic>
        <p:nvPicPr>
          <p:cNvPr id="11" name="图片 10" descr="00000">
            <a:extLst>
              <a:ext uri="{FF2B5EF4-FFF2-40B4-BE49-F238E27FC236}">
                <a16:creationId xmlns:a16="http://schemas.microsoft.com/office/drawing/2014/main" id="{A30C46B9-8934-4722-B135-681C74FBFB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1126603E-878A-47DF-A63B-A643B764C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3475" y="1762125"/>
            <a:ext cx="4295775" cy="24003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0589C99-1A85-40B5-A36D-AA79350E4F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038" y="2860199"/>
            <a:ext cx="4567237" cy="161925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内容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B2877D5-B2EC-4D85-B9AB-5072B97037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939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147853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0000">
            <a:extLst>
              <a:ext uri="{FF2B5EF4-FFF2-40B4-BE49-F238E27FC236}">
                <a16:creationId xmlns:a16="http://schemas.microsoft.com/office/drawing/2014/main" id="{85CCBDAE-0B01-425C-89C1-580A2F0CB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5" name="文本占位符 16">
            <a:extLst>
              <a:ext uri="{FF2B5EF4-FFF2-40B4-BE49-F238E27FC236}">
                <a16:creationId xmlns:a16="http://schemas.microsoft.com/office/drawing/2014/main" id="{CA3AE0F1-A149-4A69-BC0C-013969744D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89" y="425768"/>
            <a:ext cx="466108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0F9296CC-5ED3-44A4-9E59-1E20A86BC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6915" y="2630805"/>
            <a:ext cx="295021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C55AB8C2-C7DE-4F1D-88A8-494C9CEB31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7937" y="1383030"/>
            <a:ext cx="6751637" cy="35718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07AF4C3C-A0C6-4BED-BE3B-F345C9B2D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0280" y="5179695"/>
            <a:ext cx="226694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85326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7">
            <a:extLst>
              <a:ext uri="{FF2B5EF4-FFF2-40B4-BE49-F238E27FC236}">
                <a16:creationId xmlns:a16="http://schemas.microsoft.com/office/drawing/2014/main" id="{FDB989B8-524F-433E-978D-D3ED452B8384}"/>
              </a:ext>
            </a:extLst>
          </p:cNvPr>
          <p:cNvSpPr/>
          <p:nvPr userDrawn="1"/>
        </p:nvSpPr>
        <p:spPr>
          <a:xfrm>
            <a:off x="7142480" y="1329055"/>
            <a:ext cx="3317240" cy="4616450"/>
          </a:xfrm>
          <a:prstGeom prst="roundRect">
            <a:avLst>
              <a:gd name="adj" fmla="val 0"/>
            </a:avLst>
          </a:prstGeom>
          <a:solidFill>
            <a:srgbClr val="74C8A6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000" b="1">
              <a:solidFill>
                <a:schemeClr val="bg1"/>
              </a:solidFill>
              <a:effectLst/>
              <a:latin typeface="Noto Sans S Chinese Medium" panose="020B0600000000000000" pitchFamily="34" charset="-122"/>
              <a:ea typeface="Noto Sans S Chinese Medium" panose="020B0600000000000000" pitchFamily="34" charset="-122"/>
              <a:cs typeface="Noto Sans S Chinese Medium" panose="020B0600000000000000" pitchFamily="34" charset="-122"/>
              <a:sym typeface="+mn-ea"/>
            </a:endParaRPr>
          </a:p>
        </p:txBody>
      </p:sp>
      <p:pic>
        <p:nvPicPr>
          <p:cNvPr id="11" name="片 75">
            <a:extLst>
              <a:ext uri="{FF2B5EF4-FFF2-40B4-BE49-F238E27FC236}">
                <a16:creationId xmlns:a16="http://schemas.microsoft.com/office/drawing/2014/main" id="{5EE30A55-77C3-4E9C-8FB5-29CACDCBD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900930" y="1737360"/>
            <a:ext cx="5978525" cy="39846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C79F52A-AD4E-4344-831D-9184570003B6}"/>
              </a:ext>
            </a:extLst>
          </p:cNvPr>
          <p:cNvSpPr/>
          <p:nvPr userDrawn="1"/>
        </p:nvSpPr>
        <p:spPr>
          <a:xfrm>
            <a:off x="5972810" y="2279650"/>
            <a:ext cx="38735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00000">
            <a:extLst>
              <a:ext uri="{FF2B5EF4-FFF2-40B4-BE49-F238E27FC236}">
                <a16:creationId xmlns:a16="http://schemas.microsoft.com/office/drawing/2014/main" id="{59655EFB-F6EF-4793-A8BA-5529454C8C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7" name="图片占位符 12">
            <a:extLst>
              <a:ext uri="{FF2B5EF4-FFF2-40B4-BE49-F238E27FC236}">
                <a16:creationId xmlns:a16="http://schemas.microsoft.com/office/drawing/2014/main" id="{13230CA5-193A-4244-A7E8-AE7E033D19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2811" y="2279650"/>
            <a:ext cx="3873500" cy="2184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4">
            <a:extLst>
              <a:ext uri="{FF2B5EF4-FFF2-40B4-BE49-F238E27FC236}">
                <a16:creationId xmlns:a16="http://schemas.microsoft.com/office/drawing/2014/main" id="{DAA3C865-9DA6-4720-987C-2E4C88F880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9251" y="2205672"/>
            <a:ext cx="3653157" cy="2729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文本占位符 16">
            <a:extLst>
              <a:ext uri="{FF2B5EF4-FFF2-40B4-BE49-F238E27FC236}">
                <a16:creationId xmlns:a16="http://schemas.microsoft.com/office/drawing/2014/main" id="{47E1DE75-D86C-4868-904C-8FC4458A00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263221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90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647A90E-7EBB-4A90-9605-557ABCFD5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App Inventor </a:t>
            </a:r>
          </a:p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创意趣味编程</a:t>
            </a:r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0C36C16-8369-46D6-B402-908D4F53E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弹球游戏（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60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逻辑设计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928E03-560A-4329-8471-3101747802F8}"/>
              </a:ext>
            </a:extLst>
          </p:cNvPr>
          <p:cNvSpPr txBox="1"/>
          <p:nvPr/>
        </p:nvSpPr>
        <p:spPr>
          <a:xfrm>
            <a:off x="885825" y="1239514"/>
            <a:ext cx="464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6. </a:t>
            </a:r>
            <a:r>
              <a:rPr lang="zh-CN" altLang="en-US" sz="2400" dirty="0"/>
              <a:t>横板与小球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CA5090-29AE-47E1-9ED2-E66C1D764203}"/>
              </a:ext>
            </a:extLst>
          </p:cNvPr>
          <p:cNvSpPr txBox="1"/>
          <p:nvPr/>
        </p:nvSpPr>
        <p:spPr>
          <a:xfrm>
            <a:off x="1368611" y="2054457"/>
            <a:ext cx="3718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拖动横板：横板左右移动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98D505-9CCF-44FA-9E7B-92C39BB71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87" b="89540" l="4530" r="94586">
                        <a14:foregroundMark x1="91381" y1="17992" x2="90387" y2="28452"/>
                        <a14:foregroundMark x1="94144" y1="18828" x2="94586" y2="19665"/>
                        <a14:foregroundMark x1="6519" y1="15900" x2="2873" y2="37238"/>
                        <a14:foregroundMark x1="2873" y1="37238" x2="2652" y2="58996"/>
                        <a14:foregroundMark x1="2652" y1="58996" x2="4530" y2="79498"/>
                        <a14:foregroundMark x1="4530" y1="79498" x2="6740" y2="799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350" y="2423788"/>
            <a:ext cx="8724351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84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逻辑设计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142A8E-7B18-4570-BF3F-2E4BC3D2ED97}"/>
              </a:ext>
            </a:extLst>
          </p:cNvPr>
          <p:cNvSpPr txBox="1"/>
          <p:nvPr/>
        </p:nvSpPr>
        <p:spPr>
          <a:xfrm>
            <a:off x="867163" y="1211521"/>
            <a:ext cx="464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6. </a:t>
            </a:r>
            <a:r>
              <a:rPr lang="zh-CN" altLang="en-US" sz="2400" dirty="0"/>
              <a:t>横板与小球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A28737-A1B0-403D-B85C-F62E65DD71B6}"/>
              </a:ext>
            </a:extLst>
          </p:cNvPr>
          <p:cNvSpPr txBox="1"/>
          <p:nvPr/>
        </p:nvSpPr>
        <p:spPr>
          <a:xfrm>
            <a:off x="1349949" y="2026464"/>
            <a:ext cx="3815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横板接住小球：小球反弹，得一分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891C38-592D-443F-998D-976019664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7418" r="95435">
                        <a14:foregroundMark x1="34807" y1="18222" x2="7418" y2="18222"/>
                        <a14:foregroundMark x1="7418" y1="18222" x2="8417" y2="80889"/>
                        <a14:foregroundMark x1="83880" y1="41333" x2="90728" y2="41333"/>
                        <a14:foregroundMark x1="90728" y1="41333" x2="95435" y2="48444"/>
                        <a14:foregroundMark x1="47932" y1="59111" x2="47646" y2="6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8388" y="2400767"/>
            <a:ext cx="7514720" cy="241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B357C8-6349-4DDC-8D9F-21FD3AE5E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108" y="907517"/>
            <a:ext cx="3257550" cy="39052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976F80-ED34-4DE7-8560-0E0FD75F19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57" r="-32"/>
          <a:stretch/>
        </p:blipFill>
        <p:spPr>
          <a:xfrm>
            <a:off x="4589994" y="4812767"/>
            <a:ext cx="3477755" cy="1795186"/>
          </a:xfrm>
          <a:prstGeom prst="rect">
            <a:avLst/>
          </a:prstGeom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9EB9643D-C6CF-46FB-9E5D-7ED347D78CAF}"/>
              </a:ext>
            </a:extLst>
          </p:cNvPr>
          <p:cNvSpPr/>
          <p:nvPr/>
        </p:nvSpPr>
        <p:spPr>
          <a:xfrm>
            <a:off x="6533058" y="1600335"/>
            <a:ext cx="719092" cy="162461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0C69D3-50CF-4757-B371-2337F17257FA}"/>
              </a:ext>
            </a:extLst>
          </p:cNvPr>
          <p:cNvSpPr txBox="1"/>
          <p:nvPr/>
        </p:nvSpPr>
        <p:spPr>
          <a:xfrm>
            <a:off x="6328872" y="1211521"/>
            <a:ext cx="1269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反弹算法</a:t>
            </a:r>
          </a:p>
        </p:txBody>
      </p:sp>
    </p:spTree>
    <p:extLst>
      <p:ext uri="{BB962C8B-B14F-4D97-AF65-F5344CB8AC3E}">
        <p14:creationId xmlns:p14="http://schemas.microsoft.com/office/powerpoint/2010/main" val="1677153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逻辑设计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AA577F-0F57-47FD-9192-CDA890EBBEC8}"/>
              </a:ext>
            </a:extLst>
          </p:cNvPr>
          <p:cNvSpPr txBox="1"/>
          <p:nvPr/>
        </p:nvSpPr>
        <p:spPr>
          <a:xfrm>
            <a:off x="885825" y="1304827"/>
            <a:ext cx="464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 </a:t>
            </a:r>
            <a:r>
              <a:rPr lang="zh-CN" altLang="en-US" sz="2400" dirty="0"/>
              <a:t>横板与小球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76F675-2B19-4E93-BD4E-404A29D8CEA1}"/>
              </a:ext>
            </a:extLst>
          </p:cNvPr>
          <p:cNvSpPr txBox="1"/>
          <p:nvPr/>
        </p:nvSpPr>
        <p:spPr>
          <a:xfrm>
            <a:off x="1368612" y="2119769"/>
            <a:ext cx="2562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小球到达边界：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B151AD-305A-46FB-9D3E-72B212C7F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12" b="93675" l="4102" r="97118">
                        <a14:foregroundMark x1="29379" y1="5470" x2="7761" y2="4786"/>
                        <a14:foregroundMark x1="7761" y1="4786" x2="3991" y2="11966"/>
                        <a14:foregroundMark x1="3991" y1="11966" x2="5100" y2="83761"/>
                        <a14:foregroundMark x1="5100" y1="83761" x2="7095" y2="91453"/>
                        <a14:foregroundMark x1="11419" y1="39487" x2="13636" y2="28376"/>
                        <a14:foregroundMark x1="13636" y1="28376" x2="18293" y2="20342"/>
                        <a14:foregroundMark x1="18293" y1="20342" x2="25388" y2="18803"/>
                        <a14:foregroundMark x1="29490" y1="9060" x2="23614" y2="5812"/>
                        <a14:foregroundMark x1="23614" y1="5812" x2="4102" y2="6154"/>
                        <a14:foregroundMark x1="89135" y1="15385" x2="95898" y2="15556"/>
                        <a14:foregroundMark x1="95898" y1="15556" x2="97118" y2="18120"/>
                        <a14:foregroundMark x1="16851" y1="93504" x2="20399" y2="93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204" y="1110271"/>
            <a:ext cx="8215137" cy="532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749FC0-7829-4899-80D0-1D1F9202D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73" y="2570647"/>
            <a:ext cx="3076575" cy="3190875"/>
          </a:xfrm>
          <a:prstGeom prst="rect">
            <a:avLst/>
          </a:prstGeom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B792E605-FE6E-48CC-B86B-F0A445350AE6}"/>
              </a:ext>
            </a:extLst>
          </p:cNvPr>
          <p:cNvSpPr/>
          <p:nvPr/>
        </p:nvSpPr>
        <p:spPr>
          <a:xfrm>
            <a:off x="7972148" y="737661"/>
            <a:ext cx="754602" cy="96482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E4CD6D-A56D-46D7-BF26-B2EC55C2F9A4}"/>
              </a:ext>
            </a:extLst>
          </p:cNvPr>
          <p:cNvSpPr txBox="1"/>
          <p:nvPr/>
        </p:nvSpPr>
        <p:spPr>
          <a:xfrm>
            <a:off x="7031567" y="116023"/>
            <a:ext cx="3151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如果是落到最底下的边，游戏结束，报告分数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228AF00A-92DE-4F7A-9352-4DA8B6A60FA1}"/>
              </a:ext>
            </a:extLst>
          </p:cNvPr>
          <p:cNvSpPr/>
          <p:nvPr/>
        </p:nvSpPr>
        <p:spPr>
          <a:xfrm flipH="1">
            <a:off x="8269550" y="5517386"/>
            <a:ext cx="914400" cy="4882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F1ECA1-B5F2-4172-A2C8-DFDBABE02E18}"/>
              </a:ext>
            </a:extLst>
          </p:cNvPr>
          <p:cNvSpPr txBox="1"/>
          <p:nvPr/>
        </p:nvSpPr>
        <p:spPr>
          <a:xfrm>
            <a:off x="9312676" y="5413384"/>
            <a:ext cx="1464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其他的边，直接反弹</a:t>
            </a:r>
          </a:p>
        </p:txBody>
      </p:sp>
    </p:spTree>
    <p:extLst>
      <p:ext uri="{BB962C8B-B14F-4D97-AF65-F5344CB8AC3E}">
        <p14:creationId xmlns:p14="http://schemas.microsoft.com/office/powerpoint/2010/main" val="337767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9F4E51-5A16-4D12-9246-BB2E77011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1559F3C-B2FF-4444-90D1-2153289C72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1999728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课堂小练</a:t>
            </a:r>
            <a:endParaRPr lang="en-US" altLang="zh-CN" dirty="0"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818077-A444-4722-BB51-BCD1AC8E3397}"/>
              </a:ext>
            </a:extLst>
          </p:cNvPr>
          <p:cNvSpPr txBox="1"/>
          <p:nvPr/>
        </p:nvSpPr>
        <p:spPr>
          <a:xfrm>
            <a:off x="551036" y="1091607"/>
            <a:ext cx="9442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400" dirty="0"/>
              <a:t>本次案例实现球速选择功能使用的是什么</a:t>
            </a:r>
            <a:r>
              <a:rPr lang="zh-CN" altLang="en-US" sz="2400" dirty="0">
                <a:solidFill>
                  <a:srgbClr val="FF0000"/>
                </a:solidFill>
              </a:rPr>
              <a:t>组件</a:t>
            </a:r>
            <a:r>
              <a:rPr lang="zh-CN" altLang="en-US" sz="2400" dirty="0"/>
              <a:t>？</a:t>
            </a:r>
            <a:endParaRPr lang="en-US" altLang="zh-CN" sz="2400" dirty="0"/>
          </a:p>
          <a:p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A.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全局变量</a:t>
            </a:r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——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球速列表</a:t>
            </a:r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	B.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列表选择框</a:t>
            </a:r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	C.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标签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F6ACD04-07C1-4CBC-A0C9-20A1C9EE286E}"/>
              </a:ext>
            </a:extLst>
          </p:cNvPr>
          <p:cNvSpPr txBox="1"/>
          <p:nvPr/>
        </p:nvSpPr>
        <p:spPr>
          <a:xfrm>
            <a:off x="575507" y="2907001"/>
            <a:ext cx="95701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本次案例中，小球接住横板时是改变小球的运动方向实现反弹的，那是否能像“逻辑设计</a:t>
            </a:r>
            <a:r>
              <a:rPr lang="en-US" altLang="zh-CN" sz="2400" dirty="0"/>
              <a:t>——</a:t>
            </a:r>
            <a:r>
              <a:rPr lang="zh-CN" altLang="en-US" sz="2400" dirty="0"/>
              <a:t>小球到达边界”那样直接调用反弹功能呢？为什么？</a:t>
            </a:r>
          </a:p>
          <a:p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A.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能。因为可以直接反弹</a:t>
            </a:r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	</a:t>
            </a:r>
          </a:p>
          <a:p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B.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不能，因为这个功能不稳定</a:t>
            </a:r>
            <a:endParaRPr kumimoji="1" lang="en-US" altLang="zh-CN" sz="2400" dirty="0">
              <a:latin typeface="黑体" pitchFamily="49" charset="-122"/>
              <a:ea typeface="黑体" pitchFamily="49" charset="-122"/>
            </a:endParaRPr>
          </a:p>
          <a:p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C.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不能，因为没有边缘数值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1329F3-5DF7-49B8-A0CC-0C08C3CC40A6}"/>
              </a:ext>
            </a:extLst>
          </p:cNvPr>
          <p:cNvSpPr txBox="1"/>
          <p:nvPr/>
        </p:nvSpPr>
        <p:spPr>
          <a:xfrm>
            <a:off x="575506" y="2130353"/>
            <a:ext cx="9570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答案：</a:t>
            </a:r>
            <a:r>
              <a:rPr lang="en-US" altLang="zh-CN" sz="2400" dirty="0">
                <a:solidFill>
                  <a:srgbClr val="FF0000"/>
                </a:solidFill>
              </a:rPr>
              <a:t>B</a:t>
            </a:r>
            <a:r>
              <a:rPr lang="zh-CN" altLang="en-US" sz="2400" dirty="0">
                <a:solidFill>
                  <a:srgbClr val="FF0000"/>
                </a:solidFill>
              </a:rPr>
              <a:t>。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E0E3FCA-650E-4D0C-B6DA-A2DC81FE8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9" b="88350" l="5470" r="92567">
                        <a14:foregroundMark x1="5470" y1="10680" x2="12623" y2="11650"/>
                        <a14:foregroundMark x1="67882" y1="51456" x2="69986" y2="51456"/>
                        <a14:foregroundMark x1="66480" y1="48544" x2="65919" y2="56311"/>
                        <a14:foregroundMark x1="71950" y1="53398" x2="73773" y2="51456"/>
                        <a14:foregroundMark x1="66900" y1="66990" x2="66900" y2="66990"/>
                        <a14:foregroundMark x1="91164" y1="42718" x2="91164" y2="42718"/>
                        <a14:foregroundMark x1="91445" y1="39806" x2="91304" y2="33010"/>
                        <a14:foregroundMark x1="90743" y1="32039" x2="89762" y2="32039"/>
                        <a14:foregroundMark x1="82889" y1="37864" x2="82889" y2="37864"/>
                        <a14:foregroundMark x1="80785" y1="38835" x2="80785" y2="38835"/>
                        <a14:foregroundMark x1="81066" y1="59223" x2="81066" y2="59223"/>
                        <a14:foregroundMark x1="84011" y1="61165" x2="84011" y2="61165"/>
                        <a14:foregroundMark x1="87518" y1="61165" x2="87518" y2="61165"/>
                        <a14:foregroundMark x1="90743" y1="66019" x2="90743" y2="66019"/>
                        <a14:foregroundMark x1="90884" y1="69903" x2="90884" y2="69903"/>
                        <a14:foregroundMark x1="89481" y1="68932" x2="89481" y2="68932"/>
                        <a14:foregroundMark x1="85975" y1="62136" x2="85975" y2="62136"/>
                        <a14:foregroundMark x1="86536" y1="38835" x2="86536" y2="38835"/>
                        <a14:foregroundMark x1="84712" y1="39806" x2="84712" y2="39806"/>
                        <a14:foregroundMark x1="82749" y1="32039" x2="82749" y2="32039"/>
                        <a14:foregroundMark x1="81206" y1="31068" x2="81206" y2="31068"/>
                        <a14:foregroundMark x1="79663" y1="32039" x2="79663" y2="32039"/>
                        <a14:foregroundMark x1="79804" y1="46602" x2="79804" y2="46602"/>
                        <a14:foregroundMark x1="79383" y1="42718" x2="79383" y2="42718"/>
                        <a14:foregroundMark x1="81627" y1="45631" x2="81627" y2="45631"/>
                        <a14:foregroundMark x1="84292" y1="28155" x2="84292" y2="28155"/>
                        <a14:foregroundMark x1="86676" y1="32039" x2="86676" y2="32039"/>
                        <a14:foregroundMark x1="87518" y1="31068" x2="87518" y2="31068"/>
                        <a14:foregroundMark x1="87658" y1="38835" x2="87658" y2="38835"/>
                        <a14:foregroundMark x1="88359" y1="40777" x2="88359" y2="40777"/>
                        <a14:foregroundMark x1="89201" y1="43689" x2="89201" y2="43689"/>
                        <a14:foregroundMark x1="89341" y1="30097" x2="89341" y2="30097"/>
                        <a14:foregroundMark x1="91445" y1="31068" x2="91445" y2="31068"/>
                        <a14:foregroundMark x1="92567" y1="44660" x2="92567" y2="44660"/>
                        <a14:foregroundMark x1="91304" y1="47573" x2="91304" y2="47573"/>
                        <a14:foregroundMark x1="90603" y1="47573" x2="90603" y2="47573"/>
                        <a14:foregroundMark x1="89902" y1="47573" x2="89902" y2="47573"/>
                        <a14:foregroundMark x1="88920" y1="56311" x2="88920" y2="56311"/>
                        <a14:foregroundMark x1="87518" y1="55340" x2="87518" y2="55340"/>
                        <a14:foregroundMark x1="86115" y1="57282" x2="86115" y2="57282"/>
                        <a14:foregroundMark x1="84993" y1="56311" x2="84993" y2="56311"/>
                        <a14:foregroundMark x1="84432" y1="54369" x2="84432" y2="54369"/>
                        <a14:foregroundMark x1="83871" y1="56311" x2="83871" y2="56311"/>
                        <a14:foregroundMark x1="83029" y1="55340" x2="83029" y2="55340"/>
                        <a14:foregroundMark x1="82889" y1="65049" x2="82889" y2="65049"/>
                        <a14:foregroundMark x1="79243" y1="55340" x2="79243" y2="55340"/>
                        <a14:foregroundMark x1="80785" y1="54369" x2="80785" y2="54369"/>
                        <a14:foregroundMark x1="82188" y1="57282" x2="82188" y2="57282"/>
                        <a14:foregroundMark x1="82048" y1="56311" x2="82048" y2="56311"/>
                        <a14:foregroundMark x1="81487" y1="55340" x2="81487" y2="55340"/>
                        <a14:foregroundMark x1="90743" y1="74757" x2="90743" y2="74757"/>
                        <a14:foregroundMark x1="91725" y1="70874" x2="91725" y2="70874"/>
                        <a14:foregroundMark x1="90042" y1="70874" x2="90042" y2="70874"/>
                        <a14:foregroundMark x1="89201" y1="73786" x2="89201" y2="73786"/>
                        <a14:foregroundMark x1="88359" y1="73786" x2="88359" y2="73786"/>
                        <a14:foregroundMark x1="86115" y1="73786" x2="86115" y2="73786"/>
                        <a14:foregroundMark x1="83590" y1="73786" x2="83590" y2="73786"/>
                        <a14:foregroundMark x1="85414" y1="74757" x2="85414" y2="74757"/>
                        <a14:foregroundMark x1="82188" y1="73786" x2="82188" y2="73786"/>
                        <a14:foregroundMark x1="79383" y1="73786" x2="79383" y2="73786"/>
                        <a14:foregroundMark x1="80365" y1="73786" x2="80365" y2="73786"/>
                        <a14:foregroundMark x1="81346" y1="73786" x2="81346" y2="73786"/>
                        <a14:foregroundMark x1="79243" y1="31068" x2="79243" y2="31068"/>
                        <a14:foregroundMark x1="79944" y1="28155" x2="79944" y2="28155"/>
                        <a14:foregroundMark x1="81627" y1="27184" x2="81627" y2="27184"/>
                        <a14:foregroundMark x1="80505" y1="31068" x2="80505" y2="31068"/>
                        <a14:foregroundMark x1="87377" y1="31068" x2="87377" y2="31068"/>
                        <a14:foregroundMark x1="85975" y1="31068" x2="85975" y2="31068"/>
                        <a14:foregroundMark x1="84432" y1="28155" x2="84432" y2="28155"/>
                        <a14:foregroundMark x1="89060" y1="33981" x2="89060" y2="33981"/>
                        <a14:foregroundMark x1="85554" y1="33981" x2="85554" y2="33981"/>
                        <a14:foregroundMark x1="85133" y1="33010" x2="85133" y2="33010"/>
                        <a14:foregroundMark x1="92426" y1="46602" x2="92426" y2="46602"/>
                        <a14:foregroundMark x1="92426" y1="47573" x2="92426" y2="47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5322"/>
          <a:stretch/>
        </p:blipFill>
        <p:spPr>
          <a:xfrm>
            <a:off x="4013195" y="5530308"/>
            <a:ext cx="6483021" cy="9810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0B80B7E-5429-47F2-9212-9FC19024314F}"/>
              </a:ext>
            </a:extLst>
          </p:cNvPr>
          <p:cNvSpPr txBox="1"/>
          <p:nvPr/>
        </p:nvSpPr>
        <p:spPr>
          <a:xfrm>
            <a:off x="575506" y="5530308"/>
            <a:ext cx="1689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答案：</a:t>
            </a:r>
            <a:r>
              <a:rPr lang="en-US" altLang="zh-CN" sz="2400" dirty="0">
                <a:solidFill>
                  <a:srgbClr val="FF0000"/>
                </a:solidFill>
              </a:rPr>
              <a:t>C</a:t>
            </a:r>
            <a:r>
              <a:rPr lang="zh-CN" altLang="en-US" sz="2400" dirty="0">
                <a:solidFill>
                  <a:srgbClr val="FF0000"/>
                </a:solidFill>
              </a:rPr>
              <a:t>。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656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31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929682-F81A-4E14-9D44-B908070B8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Part1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课程目标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38915-A073-4926-86EB-D8708DEBAE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Part3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组件设计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2BA59C-26B8-4946-AB8F-E03416510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Part5 </a:t>
            </a:r>
            <a:r>
              <a:rPr lang="zh-CN" altLang="en-US" dirty="0"/>
              <a:t>课堂小练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DC0988-9B1C-4A4F-8501-D850CD8C3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Part2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游戏展示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215BDAC-65F3-428E-9635-D2BA35082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Part4 </a:t>
            </a:r>
            <a:r>
              <a:rPr lang="zh-CN" altLang="en-US" dirty="0"/>
              <a:t>逻辑设计</a:t>
            </a:r>
          </a:p>
        </p:txBody>
      </p:sp>
    </p:spTree>
    <p:extLst>
      <p:ext uri="{BB962C8B-B14F-4D97-AF65-F5344CB8AC3E}">
        <p14:creationId xmlns:p14="http://schemas.microsoft.com/office/powerpoint/2010/main" val="536400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A909B83-3691-4A8C-936B-42F863442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B823DA6-9EEA-4C1B-A9B7-36081730A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逻辑设计</a:t>
            </a:r>
          </a:p>
        </p:txBody>
      </p:sp>
    </p:spTree>
    <p:extLst>
      <p:ext uri="{BB962C8B-B14F-4D97-AF65-F5344CB8AC3E}">
        <p14:creationId xmlns:p14="http://schemas.microsoft.com/office/powerpoint/2010/main" val="105355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逻辑设计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50ED9E-6A1E-4F74-8B5E-47107B820F60}"/>
              </a:ext>
            </a:extLst>
          </p:cNvPr>
          <p:cNvSpPr txBox="1"/>
          <p:nvPr/>
        </p:nvSpPr>
        <p:spPr>
          <a:xfrm>
            <a:off x="923147" y="1155533"/>
            <a:ext cx="464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初始化准备工作</a:t>
            </a:r>
            <a:r>
              <a:rPr lang="en-US" altLang="zh-CN" sz="2400" dirty="0"/>
              <a:t>——</a:t>
            </a:r>
            <a:r>
              <a:rPr lang="zh-CN" altLang="en-US" sz="2400" dirty="0"/>
              <a:t>定义变量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3A2502-339D-4570-B699-61769CD54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09" b="92935" l="6856" r="89835">
                        <a14:foregroundMark x1="7329" y1="7609" x2="61466" y2="10054"/>
                        <a14:foregroundMark x1="7329" y1="19837" x2="42553" y2="19837"/>
                        <a14:foregroundMark x1="42553" y1="19837" x2="52482" y2="19837"/>
                        <a14:foregroundMark x1="52482" y1="19837" x2="56738" y2="21739"/>
                        <a14:foregroundMark x1="7092" y1="31522" x2="53901" y2="33152"/>
                        <a14:foregroundMark x1="6856" y1="46196" x2="19622" y2="45924"/>
                        <a14:foregroundMark x1="19622" y1="45924" x2="58392" y2="49728"/>
                        <a14:foregroundMark x1="11348" y1="59239" x2="26005" y2="59239"/>
                        <a14:foregroundMark x1="83215" y1="90217" x2="76123" y2="92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467" y="1526199"/>
            <a:ext cx="5172543" cy="4500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A437133-7A66-4571-B3C4-7462AA303E4B}"/>
              </a:ext>
            </a:extLst>
          </p:cNvPr>
          <p:cNvSpPr txBox="1"/>
          <p:nvPr/>
        </p:nvSpPr>
        <p:spPr>
          <a:xfrm>
            <a:off x="923147" y="1880284"/>
            <a:ext cx="2288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避免游戏正常结束后多次出现游戏正常结束界面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7D04E7-6937-4969-88F7-D7AEDF55F798}"/>
              </a:ext>
            </a:extLst>
          </p:cNvPr>
          <p:cNvSpPr txBox="1"/>
          <p:nvPr/>
        </p:nvSpPr>
        <p:spPr>
          <a:xfrm>
            <a:off x="923148" y="3130258"/>
            <a:ext cx="2418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储存小球运动时的速度方向，实现“继续游戏”的功能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CBEE54-48BC-45D9-A06C-8F453CBE4460}"/>
              </a:ext>
            </a:extLst>
          </p:cNvPr>
          <p:cNvSpPr txBox="1"/>
          <p:nvPr/>
        </p:nvSpPr>
        <p:spPr>
          <a:xfrm>
            <a:off x="923146" y="5308403"/>
            <a:ext cx="4130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球速列表，作为“球速选择列表”组件的元素列表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3C796C-35C5-4799-84B8-128FAA63DBDD}"/>
              </a:ext>
            </a:extLst>
          </p:cNvPr>
          <p:cNvSpPr txBox="1"/>
          <p:nvPr/>
        </p:nvSpPr>
        <p:spPr>
          <a:xfrm>
            <a:off x="923146" y="4340046"/>
            <a:ext cx="247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选中球速，即小球的运动速度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CBF1CBE-72EC-449A-B54C-8498F8005586}"/>
              </a:ext>
            </a:extLst>
          </p:cNvPr>
          <p:cNvCxnSpPr/>
          <p:nvPr/>
        </p:nvCxnSpPr>
        <p:spPr>
          <a:xfrm flipV="1">
            <a:off x="3342029" y="1880284"/>
            <a:ext cx="2643332" cy="4275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E93EA7B-0C57-4FE9-A827-98E1FB4804EC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342029" y="2570912"/>
            <a:ext cx="2581189" cy="1021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FF76AEE-D197-4382-B205-BCBDD0114C98}"/>
              </a:ext>
            </a:extLst>
          </p:cNvPr>
          <p:cNvCxnSpPr/>
          <p:nvPr/>
        </p:nvCxnSpPr>
        <p:spPr>
          <a:xfrm flipV="1">
            <a:off x="3400155" y="3657232"/>
            <a:ext cx="2523063" cy="852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B5D98F4-0DEE-4D5B-ACB7-0B7DEDFAB345}"/>
              </a:ext>
            </a:extLst>
          </p:cNvPr>
          <p:cNvCxnSpPr/>
          <p:nvPr/>
        </p:nvCxnSpPr>
        <p:spPr>
          <a:xfrm flipV="1">
            <a:off x="3968794" y="4260914"/>
            <a:ext cx="1954424" cy="10474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275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逻辑设计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871878-13AD-4E29-B7DB-7E35DF4E0A5A}"/>
              </a:ext>
            </a:extLst>
          </p:cNvPr>
          <p:cNvSpPr txBox="1"/>
          <p:nvPr/>
        </p:nvSpPr>
        <p:spPr>
          <a:xfrm>
            <a:off x="885825" y="1174195"/>
            <a:ext cx="464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屏幕初始化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132BF7-F2DC-48F2-A91C-8EA78A1E5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29" b="94286" l="3529" r="92418">
                        <a14:foregroundMark x1="24706" y1="6000" x2="7320" y2="6000"/>
                        <a14:foregroundMark x1="7320" y1="6000" x2="3922" y2="21143"/>
                        <a14:foregroundMark x1="3922" y1="21143" x2="4183" y2="88571"/>
                        <a14:foregroundMark x1="4183" y1="88571" x2="5621" y2="90571"/>
                        <a14:foregroundMark x1="17516" y1="94286" x2="22222" y2="93714"/>
                        <a14:foregroundMark x1="3660" y1="6571" x2="7712" y2="3714"/>
                        <a14:foregroundMark x1="89020" y1="22571" x2="92418" y2="27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26" y="1983907"/>
            <a:ext cx="7286625" cy="33337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61D9D4D-D578-4A97-8BFD-7B72846AA73A}"/>
              </a:ext>
            </a:extLst>
          </p:cNvPr>
          <p:cNvSpPr/>
          <p:nvPr/>
        </p:nvSpPr>
        <p:spPr>
          <a:xfrm>
            <a:off x="885825" y="2947925"/>
            <a:ext cx="6944280" cy="26829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12398F7-A464-4EDB-93FA-2E231B79CFAB}"/>
              </a:ext>
            </a:extLst>
          </p:cNvPr>
          <p:cNvCxnSpPr/>
          <p:nvPr/>
        </p:nvCxnSpPr>
        <p:spPr>
          <a:xfrm flipV="1">
            <a:off x="7830105" y="3427319"/>
            <a:ext cx="1198485" cy="6924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141E19F0-F820-49B7-9275-D220B86C18ED}"/>
              </a:ext>
            </a:extLst>
          </p:cNvPr>
          <p:cNvSpPr txBox="1"/>
          <p:nvPr/>
        </p:nvSpPr>
        <p:spPr>
          <a:xfrm>
            <a:off x="9028590" y="2947925"/>
            <a:ext cx="2086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使得小球和横板在水平方向上都位于屏幕的中间</a:t>
            </a:r>
          </a:p>
        </p:txBody>
      </p:sp>
    </p:spTree>
    <p:extLst>
      <p:ext uri="{BB962C8B-B14F-4D97-AF65-F5344CB8AC3E}">
        <p14:creationId xmlns:p14="http://schemas.microsoft.com/office/powerpoint/2010/main" val="92593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逻辑设计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FBB29F-75F3-413F-A47A-2C0C8E7844F9}"/>
              </a:ext>
            </a:extLst>
          </p:cNvPr>
          <p:cNvSpPr txBox="1"/>
          <p:nvPr/>
        </p:nvSpPr>
        <p:spPr>
          <a:xfrm>
            <a:off x="885825" y="1202186"/>
            <a:ext cx="464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 </a:t>
            </a:r>
            <a:r>
              <a:rPr lang="zh-CN" altLang="en-US" sz="2400" dirty="0"/>
              <a:t>球速选择列表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172A92-6DCD-423E-9F31-C1F4DCB68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785" r="96203">
                        <a14:foregroundMark x1="2785" y1="16316" x2="25401" y2="21053"/>
                        <a14:foregroundMark x1="25401" y1="21053" x2="27173" y2="41579"/>
                        <a14:foregroundMark x1="89873" y1="36842" x2="94177" y2="36842"/>
                        <a14:foregroundMark x1="94177" y1="36842" x2="96203" y2="5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08" y="2137596"/>
            <a:ext cx="11287125" cy="18097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E16838-1922-488C-9590-ABA6BE31B0C8}"/>
              </a:ext>
            </a:extLst>
          </p:cNvPr>
          <p:cNvSpPr txBox="1"/>
          <p:nvPr/>
        </p:nvSpPr>
        <p:spPr>
          <a:xfrm>
            <a:off x="1953087" y="4174403"/>
            <a:ext cx="703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将</a:t>
            </a:r>
            <a:r>
              <a:rPr lang="zh-CN" altLang="en-US" sz="2000" dirty="0">
                <a:solidFill>
                  <a:srgbClr val="FF0000"/>
                </a:solidFill>
              </a:rPr>
              <a:t>全局变量</a:t>
            </a:r>
            <a:r>
              <a:rPr lang="en-US" altLang="zh-CN" sz="2000" dirty="0">
                <a:solidFill>
                  <a:srgbClr val="FF0000"/>
                </a:solidFill>
              </a:rPr>
              <a:t>——</a:t>
            </a:r>
            <a:r>
              <a:rPr lang="zh-CN" altLang="en-US" sz="2000" dirty="0">
                <a:solidFill>
                  <a:srgbClr val="FF0000"/>
                </a:solidFill>
              </a:rPr>
              <a:t>球速列表</a:t>
            </a:r>
            <a:r>
              <a:rPr lang="zh-CN" altLang="en-US" sz="2000" dirty="0"/>
              <a:t>与</a:t>
            </a:r>
            <a:r>
              <a:rPr lang="zh-CN" altLang="en-US" sz="2000" dirty="0">
                <a:solidFill>
                  <a:srgbClr val="FF0000"/>
                </a:solidFill>
              </a:rPr>
              <a:t>组件</a:t>
            </a:r>
            <a:r>
              <a:rPr lang="en-US" altLang="zh-CN" sz="2000" dirty="0">
                <a:solidFill>
                  <a:srgbClr val="FF0000"/>
                </a:solidFill>
              </a:rPr>
              <a:t>——</a:t>
            </a:r>
            <a:r>
              <a:rPr lang="zh-CN" altLang="en-US" sz="2000" dirty="0">
                <a:solidFill>
                  <a:srgbClr val="FF0000"/>
                </a:solidFill>
              </a:rPr>
              <a:t>球速选择列表</a:t>
            </a:r>
            <a:r>
              <a:rPr lang="zh-CN" altLang="en-US" sz="2000" dirty="0"/>
              <a:t>联系起来</a:t>
            </a:r>
          </a:p>
        </p:txBody>
      </p:sp>
    </p:spTree>
    <p:extLst>
      <p:ext uri="{BB962C8B-B14F-4D97-AF65-F5344CB8AC3E}">
        <p14:creationId xmlns:p14="http://schemas.microsoft.com/office/powerpoint/2010/main" val="312637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逻辑设计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A27A21-E2E3-46F1-98DD-BC9F67B38AF1}"/>
              </a:ext>
            </a:extLst>
          </p:cNvPr>
          <p:cNvSpPr txBox="1"/>
          <p:nvPr/>
        </p:nvSpPr>
        <p:spPr>
          <a:xfrm>
            <a:off x="885825" y="1127548"/>
            <a:ext cx="464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4. </a:t>
            </a:r>
            <a:r>
              <a:rPr lang="zh-CN" altLang="en-US" sz="2400" dirty="0"/>
              <a:t>“开始”按钮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A97EC9-0D99-4FA9-936D-277FE9B13B2E}"/>
              </a:ext>
            </a:extLst>
          </p:cNvPr>
          <p:cNvSpPr txBox="1"/>
          <p:nvPr/>
        </p:nvSpPr>
        <p:spPr>
          <a:xfrm>
            <a:off x="330822" y="2776991"/>
            <a:ext cx="33267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暂停游戏：保存小球的运动方向（速度已保存在</a:t>
            </a:r>
            <a:r>
              <a:rPr lang="zh-CN" altLang="en-US" sz="2000" dirty="0">
                <a:solidFill>
                  <a:srgbClr val="FF0000"/>
                </a:solidFill>
              </a:rPr>
              <a:t>全局变量</a:t>
            </a:r>
            <a:r>
              <a:rPr lang="en-US" altLang="zh-CN" sz="2000" dirty="0">
                <a:solidFill>
                  <a:srgbClr val="FF0000"/>
                </a:solidFill>
              </a:rPr>
              <a:t>——</a:t>
            </a:r>
            <a:r>
              <a:rPr lang="zh-CN" altLang="en-US" sz="2000" dirty="0">
                <a:solidFill>
                  <a:srgbClr val="FF0000"/>
                </a:solidFill>
              </a:rPr>
              <a:t>选中球速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继续游戏：恢复小球的速度和方向</a:t>
            </a:r>
            <a:endParaRPr lang="en-US" altLang="zh-CN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354C61E-9471-41CC-8588-14B2162182E0}"/>
              </a:ext>
            </a:extLst>
          </p:cNvPr>
          <p:cNvSpPr txBox="1"/>
          <p:nvPr/>
        </p:nvSpPr>
        <p:spPr>
          <a:xfrm>
            <a:off x="585926" y="4928021"/>
            <a:ext cx="3169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精灵运动的主要属性：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       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	</a:t>
            </a:r>
            <a:r>
              <a:rPr lang="zh-CN" altLang="en-US" sz="2000" dirty="0">
                <a:solidFill>
                  <a:srgbClr val="FF0000"/>
                </a:solidFill>
              </a:rPr>
              <a:t>速度</a:t>
            </a:r>
            <a:r>
              <a:rPr lang="en-US" altLang="zh-CN" sz="2000" dirty="0"/>
              <a:t>        </a:t>
            </a:r>
            <a:r>
              <a:rPr lang="zh-CN" altLang="en-US" sz="2000" dirty="0">
                <a:solidFill>
                  <a:srgbClr val="FF0000"/>
                </a:solidFill>
              </a:rPr>
              <a:t>方向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006671-9725-4283-AAFF-B3DE8A8AE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00" b="99733" l="4284" r="89960">
                        <a14:foregroundMark x1="4150" y1="6667" x2="28380" y2="8800"/>
                        <a14:foregroundMark x1="28380" y1="8800" x2="31459" y2="14933"/>
                        <a14:foregroundMark x1="14458" y1="5600" x2="7497" y2="5600"/>
                        <a14:foregroundMark x1="7497" y1="5600" x2="4284" y2="15733"/>
                        <a14:foregroundMark x1="4284" y1="15733" x2="6158" y2="99733"/>
                        <a14:foregroundMark x1="20482" y1="98400" x2="27845" y2="98133"/>
                        <a14:foregroundMark x1="27845" y1="98133" x2="55556" y2="99733"/>
                        <a14:foregroundMark x1="55556" y1="99733" x2="66399" y2="99200"/>
                        <a14:foregroundMark x1="66399" y1="99200" x2="66399" y2="96800"/>
                        <a14:foregroundMark x1="11379" y1="17333" x2="15127" y2="1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26" y="1589213"/>
            <a:ext cx="7816608" cy="3924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8BDA298-0E30-4189-BB7A-6B00B11EF705}"/>
              </a:ext>
            </a:extLst>
          </p:cNvPr>
          <p:cNvSpPr/>
          <p:nvPr/>
        </p:nvSpPr>
        <p:spPr>
          <a:xfrm>
            <a:off x="4261282" y="1978001"/>
            <a:ext cx="7428444" cy="1589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72A1246-2D28-4AC5-AE70-A5CDE96471BC}"/>
              </a:ext>
            </a:extLst>
          </p:cNvPr>
          <p:cNvCxnSpPr>
            <a:endCxn id="8" idx="1"/>
          </p:cNvCxnSpPr>
          <p:nvPr/>
        </p:nvCxnSpPr>
        <p:spPr>
          <a:xfrm flipV="1">
            <a:off x="3444536" y="2772552"/>
            <a:ext cx="816746" cy="255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1E4900C-8A43-45B3-BB7B-30A690AF8A70}"/>
              </a:ext>
            </a:extLst>
          </p:cNvPr>
          <p:cNvSpPr/>
          <p:nvPr/>
        </p:nvSpPr>
        <p:spPr>
          <a:xfrm>
            <a:off x="4261282" y="3567103"/>
            <a:ext cx="7428444" cy="2201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23A4C73-2FFC-4516-B3FE-1E5947F39EE7}"/>
              </a:ext>
            </a:extLst>
          </p:cNvPr>
          <p:cNvCxnSpPr>
            <a:endCxn id="10" idx="1"/>
          </p:cNvCxnSpPr>
          <p:nvPr/>
        </p:nvCxnSpPr>
        <p:spPr>
          <a:xfrm>
            <a:off x="3444536" y="3822336"/>
            <a:ext cx="816746" cy="8455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94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逻辑设计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4FB5E4-6355-4150-8751-494E626BF3BE}"/>
              </a:ext>
            </a:extLst>
          </p:cNvPr>
          <p:cNvSpPr txBox="1"/>
          <p:nvPr/>
        </p:nvSpPr>
        <p:spPr>
          <a:xfrm>
            <a:off x="885825" y="1267501"/>
            <a:ext cx="464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4. </a:t>
            </a:r>
            <a:r>
              <a:rPr lang="zh-CN" altLang="en-US" sz="2400" dirty="0"/>
              <a:t>“开始”按钮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31D4E4-491B-4C19-9C5F-30C546335258}"/>
              </a:ext>
            </a:extLst>
          </p:cNvPr>
          <p:cNvSpPr txBox="1"/>
          <p:nvPr/>
        </p:nvSpPr>
        <p:spPr>
          <a:xfrm>
            <a:off x="736846" y="3130033"/>
            <a:ext cx="28230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开始游戏：小球在指定位置以选定速度大小</a:t>
            </a: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zh-CN" altLang="en-US" sz="2000" dirty="0"/>
              <a:t>随机方向开始运动。相关变量初始化。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626445-D9E8-4E0B-A6DE-E143AB50A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2" b="94796" l="4042" r="97806">
                        <a14:foregroundMark x1="2656" y1="929" x2="4619" y2="82714"/>
                        <a14:foregroundMark x1="4619" y1="82714" x2="4042" y2="92565"/>
                        <a14:foregroundMark x1="4042" y1="92565" x2="8661" y2="95353"/>
                        <a14:foregroundMark x1="12818" y1="7435" x2="12702" y2="78996"/>
                        <a14:foregroundMark x1="12702" y1="78996" x2="14896" y2="88476"/>
                        <a14:foregroundMark x1="14896" y1="88476" x2="18938" y2="91264"/>
                        <a14:foregroundMark x1="3464" y1="1673" x2="16513" y2="372"/>
                        <a14:foregroundMark x1="16513" y1="372" x2="20901" y2="1673"/>
                        <a14:foregroundMark x1="14896" y1="94796" x2="25982" y2="95167"/>
                        <a14:foregroundMark x1="86490" y1="9851" x2="91455" y2="15056"/>
                        <a14:foregroundMark x1="91455" y1="15056" x2="92494" y2="21004"/>
                        <a14:foregroundMark x1="90993" y1="52974" x2="96998" y2="54275"/>
                        <a14:foregroundMark x1="96998" y1="54275" x2="97806" y2="57063"/>
                        <a14:foregroundMark x1="35912" y1="3160" x2="37529" y2="31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799" y="1072945"/>
            <a:ext cx="82486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77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逻辑设计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CB729E-92F6-4F56-AA54-52EAD8C2FEEA}"/>
              </a:ext>
            </a:extLst>
          </p:cNvPr>
          <p:cNvSpPr txBox="1"/>
          <p:nvPr/>
        </p:nvSpPr>
        <p:spPr>
          <a:xfrm>
            <a:off x="885825" y="1220848"/>
            <a:ext cx="464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 </a:t>
            </a:r>
            <a:r>
              <a:rPr lang="zh-CN" altLang="en-US" sz="2400" dirty="0"/>
              <a:t>“结束”按钮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697C0E-68E2-4A82-B3CB-9F7CB0A8971A}"/>
              </a:ext>
            </a:extLst>
          </p:cNvPr>
          <p:cNvSpPr txBox="1"/>
          <p:nvPr/>
        </p:nvSpPr>
        <p:spPr>
          <a:xfrm>
            <a:off x="868677" y="2818871"/>
            <a:ext cx="1473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横板复位</a:t>
            </a:r>
            <a:endParaRPr lang="en-US" altLang="zh-CN" sz="2000" dirty="0"/>
          </a:p>
          <a:p>
            <a:endParaRPr lang="en-US" altLang="zh-CN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0C619B-3A99-470C-BA23-3BD8094B1999}"/>
              </a:ext>
            </a:extLst>
          </p:cNvPr>
          <p:cNvSpPr txBox="1"/>
          <p:nvPr/>
        </p:nvSpPr>
        <p:spPr>
          <a:xfrm>
            <a:off x="868677" y="3997973"/>
            <a:ext cx="3000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速度归零</a:t>
            </a:r>
            <a:endParaRPr lang="en-US" altLang="zh-CN" sz="2000" dirty="0"/>
          </a:p>
          <a:p>
            <a:r>
              <a:rPr lang="zh-CN" altLang="en-US" sz="2000" dirty="0"/>
              <a:t>分数清零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EE8A54-88B3-40CA-A9DB-2152D083B27F}"/>
              </a:ext>
            </a:extLst>
          </p:cNvPr>
          <p:cNvSpPr txBox="1"/>
          <p:nvPr/>
        </p:nvSpPr>
        <p:spPr>
          <a:xfrm>
            <a:off x="745725" y="4861942"/>
            <a:ext cx="3000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选中球速不变</a:t>
            </a:r>
            <a:endParaRPr lang="en-US" altLang="zh-CN" sz="2000" dirty="0"/>
          </a:p>
          <a:p>
            <a:r>
              <a:rPr lang="zh-CN" altLang="en-US" sz="2000" dirty="0"/>
              <a:t>“开始”按钮恢复初始状态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D7626F-2B1C-4F03-8E48-BDF0ACBFF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08" b="94260" l="2359" r="96592">
                        <a14:foregroundMark x1="49279" y1="10817" x2="11796" y2="10596"/>
                        <a14:foregroundMark x1="26999" y1="5077" x2="10485" y2="2208"/>
                        <a14:foregroundMark x1="10485" y1="2208" x2="3932" y2="3532"/>
                        <a14:foregroundMark x1="3932" y1="3532" x2="2752" y2="52318"/>
                        <a14:foregroundMark x1="2752" y1="52318" x2="5111" y2="89183"/>
                        <a14:foregroundMark x1="4587" y1="4636" x2="26212" y2="2428"/>
                        <a14:foregroundMark x1="26212" y1="2428" x2="27392" y2="2428"/>
                        <a14:foregroundMark x1="88991" y1="18102" x2="95151" y2="22737"/>
                        <a14:foregroundMark x1="95151" y1="22737" x2="96723" y2="31788"/>
                        <a14:foregroundMark x1="63434" y1="92274" x2="53342" y2="94260"/>
                        <a14:foregroundMark x1="91481" y1="45033" x2="94758" y2="50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700" y="1451680"/>
            <a:ext cx="7267575" cy="4314825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8F4CA930-4D88-4B44-9C09-B045D755B026}"/>
              </a:ext>
            </a:extLst>
          </p:cNvPr>
          <p:cNvSpPr/>
          <p:nvPr/>
        </p:nvSpPr>
        <p:spPr>
          <a:xfrm>
            <a:off x="2112884" y="2712821"/>
            <a:ext cx="1979721" cy="6693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925CE63D-FAE6-43A3-8230-DBBB56BEDF64}"/>
              </a:ext>
            </a:extLst>
          </p:cNvPr>
          <p:cNvSpPr/>
          <p:nvPr/>
        </p:nvSpPr>
        <p:spPr>
          <a:xfrm>
            <a:off x="2112884" y="4020996"/>
            <a:ext cx="1979721" cy="64633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207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29929EE8-3FB3-419B-94C3-57E66CA722C6}" vid="{8AC08D05-3A3C-4639-B537-B3756679560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385</Words>
  <Application>Microsoft Office PowerPoint</Application>
  <PresentationFormat>宽屏</PresentationFormat>
  <Paragraphs>63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Noto Sans S Chinese Medium</vt:lpstr>
      <vt:lpstr>等线</vt:lpstr>
      <vt:lpstr>黑体</vt:lpstr>
      <vt:lpstr>SimSun</vt:lpstr>
      <vt:lpstr>杨任东竹石体-Regular</vt:lpstr>
      <vt:lpstr>字魂105号-简雅黑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zhuojun choi</dc:creator>
  <cp:lastModifiedBy> </cp:lastModifiedBy>
  <cp:revision>11</cp:revision>
  <dcterms:created xsi:type="dcterms:W3CDTF">2020-02-26T08:51:50Z</dcterms:created>
  <dcterms:modified xsi:type="dcterms:W3CDTF">2020-03-03T12:51:43Z</dcterms:modified>
</cp:coreProperties>
</file>